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embeddedFontLst>
    <p:embeddedFont>
      <p:font typeface="Bangers"/>
      <p:regular r:id="rId52"/>
    </p:embeddedFont>
    <p:embeddedFont>
      <p:font typeface="Abel"/>
      <p:regular r:id="rId53"/>
    </p:embeddedFont>
    <p:embeddedFont>
      <p:font typeface="Righteous"/>
      <p:regular r:id="rId54"/>
    </p:embeddedFont>
    <p:embeddedFont>
      <p:font typeface="Bitter"/>
      <p:regular r:id="rId55"/>
      <p:bold r:id="rId56"/>
      <p:italic r:id="rId57"/>
      <p:boldItalic r:id="rId58"/>
    </p:embeddedFont>
    <p:embeddedFont>
      <p:font typeface="Rubik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ubik-boldItalic.fntdata"/><Relationship Id="rId61" Type="http://schemas.openxmlformats.org/officeDocument/2006/relationships/font" Target="fonts/Rubik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ubik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Abel-regular.fntdata"/><Relationship Id="rId52" Type="http://schemas.openxmlformats.org/officeDocument/2006/relationships/font" Target="fonts/Bangers-regular.fntdata"/><Relationship Id="rId11" Type="http://schemas.openxmlformats.org/officeDocument/2006/relationships/slide" Target="slides/slide6.xml"/><Relationship Id="rId55" Type="http://schemas.openxmlformats.org/officeDocument/2006/relationships/font" Target="fonts/Bitter-regular.fntdata"/><Relationship Id="rId10" Type="http://schemas.openxmlformats.org/officeDocument/2006/relationships/slide" Target="slides/slide5.xml"/><Relationship Id="rId54" Type="http://schemas.openxmlformats.org/officeDocument/2006/relationships/font" Target="fonts/Righteous-regular.fntdata"/><Relationship Id="rId13" Type="http://schemas.openxmlformats.org/officeDocument/2006/relationships/slide" Target="slides/slide8.xml"/><Relationship Id="rId57" Type="http://schemas.openxmlformats.org/officeDocument/2006/relationships/font" Target="fonts/Bitter-italic.fntdata"/><Relationship Id="rId12" Type="http://schemas.openxmlformats.org/officeDocument/2006/relationships/slide" Target="slides/slide7.xml"/><Relationship Id="rId56" Type="http://schemas.openxmlformats.org/officeDocument/2006/relationships/font" Target="fonts/Bitter-bold.fntdata"/><Relationship Id="rId15" Type="http://schemas.openxmlformats.org/officeDocument/2006/relationships/slide" Target="slides/slide10.xml"/><Relationship Id="rId59" Type="http://schemas.openxmlformats.org/officeDocument/2006/relationships/font" Target="fonts/Rubik-regular.fntdata"/><Relationship Id="rId14" Type="http://schemas.openxmlformats.org/officeDocument/2006/relationships/slide" Target="slides/slide9.xml"/><Relationship Id="rId58" Type="http://schemas.openxmlformats.org/officeDocument/2006/relationships/font" Target="fonts/Bitter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a9ceae882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12a9ceae882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a9ceae882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12a9ceae882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a9ceae882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12a9ceae882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a9ceae882_0_2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12a9ceae88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2a9ceae882_0_2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12a9ceae882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7b635cc9e0_1_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17b635cc9e0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7b635cc9e0_1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17b635cc9e0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b635cc9e0_1_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17b635cc9e0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7b635cc9e0_1_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17b635cc9e0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7b635cc9e0_1_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17b635cc9e0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7b635cc9e0_1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17b635cc9e0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bca4a62fe_3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12bca4a62fe_3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2bca4a62fe_3_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12bca4a62fe_3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2a9ceae882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12a9ceae882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a9ceae882_0_1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12a9ceae882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7c98b8d3d9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17c98b8d3d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2a9ceae882_0_1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12a9ceae882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2a9ceae882_0_19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12a9ceae88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a9ceae882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12a9ceae882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83e8435e97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183e8435e9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83e8435e97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g183e8435e9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2a9ceae882_0_3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g12a9ceae882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83e8435e9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183e8435e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a9ceae882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12a9ceae882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4fece268f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g14fece268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4fece268f8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g14fece268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4fece268f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14fece268f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4fece268f8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14fece268f8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4fece268f8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g14fece268f8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4fece268f8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14fece268f8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4fece268f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g14fece268f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ic-04.png" id="51" name="Google Shape;51;p13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/>
          <p:nvPr/>
        </p:nvSpPr>
        <p:spPr>
          <a:xfrm flipH="1" rot="169468">
            <a:off x="3608972" y="646196"/>
            <a:ext cx="5247975" cy="3809532"/>
          </a:xfrm>
          <a:prstGeom prst="wedgeEllipseCallout">
            <a:avLst>
              <a:gd fmla="val -42509" name="adj1"/>
              <a:gd fmla="val 62980" name="adj2"/>
            </a:avLst>
          </a:prstGeom>
          <a:solidFill>
            <a:srgbClr val="001936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3"/>
          <p:cNvSpPr/>
          <p:nvPr/>
        </p:nvSpPr>
        <p:spPr>
          <a:xfrm flipH="1" rot="169468">
            <a:off x="3380372" y="417596"/>
            <a:ext cx="5247975" cy="3809532"/>
          </a:xfrm>
          <a:prstGeom prst="wedgeEllipseCallout">
            <a:avLst>
              <a:gd fmla="val -42509" name="adj1"/>
              <a:gd fmla="val 62980" name="adj2"/>
            </a:avLst>
          </a:pr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/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ic-02.png" id="58" name="Google Shape;58;p14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>
            <a:off x="1992350" y="37775"/>
            <a:ext cx="5616577" cy="5220440"/>
          </a:xfrm>
          <a:custGeom>
            <a:rect b="b" l="l" r="r" t="t"/>
            <a:pathLst>
              <a:path extrusionOk="0" h="106692" w="114788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568"/>
            </a:srgbClr>
          </a:solidFill>
          <a:ln>
            <a:noFill/>
          </a:ln>
        </p:spPr>
      </p:sp>
      <p:sp>
        <p:nvSpPr>
          <p:cNvPr id="60" name="Google Shape;60;p14"/>
          <p:cNvSpPr/>
          <p:nvPr/>
        </p:nvSpPr>
        <p:spPr>
          <a:xfrm>
            <a:off x="1763750" y="-114625"/>
            <a:ext cx="5616577" cy="5220440"/>
          </a:xfrm>
          <a:custGeom>
            <a:rect b="b" l="l" r="r" t="t"/>
            <a:pathLst>
              <a:path extrusionOk="0" h="106692" w="114788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●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ngers"/>
              <a:buChar char="○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ngers"/>
              <a:buChar char="■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●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○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indent="-3810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■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indent="-3810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●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indent="-3810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○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indent="-3810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■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1795500" y="2924775"/>
            <a:ext cx="5553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2930250" y="3707550"/>
            <a:ext cx="3283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ONE_COLUMN_TEXT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1652325" y="3018950"/>
            <a:ext cx="325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1652325" y="1386650"/>
            <a:ext cx="4045200" cy="186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ic-04.png" id="72" name="Google Shape;72;p17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/>
          <p:nvPr/>
        </p:nvSpPr>
        <p:spPr>
          <a:xfrm>
            <a:off x="1315275" y="921225"/>
            <a:ext cx="6411650" cy="3910600"/>
          </a:xfrm>
          <a:custGeom>
            <a:rect b="b" l="l" r="r" t="t"/>
            <a:pathLst>
              <a:path extrusionOk="0" h="156424" w="256466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568"/>
            </a:srgbClr>
          </a:solidFill>
          <a:ln>
            <a:noFill/>
          </a:ln>
        </p:spPr>
      </p:sp>
      <p:sp>
        <p:nvSpPr>
          <p:cNvPr id="74" name="Google Shape;74;p17"/>
          <p:cNvSpPr/>
          <p:nvPr/>
        </p:nvSpPr>
        <p:spPr>
          <a:xfrm>
            <a:off x="1010475" y="616425"/>
            <a:ext cx="6411650" cy="3910600"/>
          </a:xfrm>
          <a:custGeom>
            <a:rect b="b" l="l" r="r" t="t"/>
            <a:pathLst>
              <a:path extrusionOk="0" h="156424" w="256466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5" name="Google Shape;75;p17"/>
          <p:cNvSpPr txBox="1"/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3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ic-04.png" id="77" name="Google Shape;77;p18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/>
          <p:nvPr/>
        </p:nvSpPr>
        <p:spPr>
          <a:xfrm>
            <a:off x="1315275" y="921225"/>
            <a:ext cx="6411650" cy="3910600"/>
          </a:xfrm>
          <a:custGeom>
            <a:rect b="b" l="l" r="r" t="t"/>
            <a:pathLst>
              <a:path extrusionOk="0" h="156424" w="256466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568"/>
            </a:srgbClr>
          </a:solidFill>
          <a:ln>
            <a:noFill/>
          </a:ln>
        </p:spPr>
      </p:sp>
      <p:sp>
        <p:nvSpPr>
          <p:cNvPr id="79" name="Google Shape;79;p18"/>
          <p:cNvSpPr/>
          <p:nvPr/>
        </p:nvSpPr>
        <p:spPr>
          <a:xfrm>
            <a:off x="1010475" y="616425"/>
            <a:ext cx="6411650" cy="3910600"/>
          </a:xfrm>
          <a:custGeom>
            <a:rect b="b" l="l" r="r" t="t"/>
            <a:pathLst>
              <a:path extrusionOk="0" h="156424" w="256466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0" name="Google Shape;80;p18"/>
          <p:cNvSpPr txBox="1"/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s://docs.google.com/presentation/d/12evndBi95jUxJnO3gZYO7Pz7bS5FppJEY43pZ6J0jVU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1.png"/><Relationship Id="rId8" Type="http://schemas.openxmlformats.org/officeDocument/2006/relationships/hyperlink" Target="http://creativecommons.org/licenses/by-nc/4.0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hyperlink" Target="https://youtu.be/CdQnfga65W0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53.png"/><Relationship Id="rId7" Type="http://schemas.openxmlformats.org/officeDocument/2006/relationships/image" Target="../media/image42.png"/><Relationship Id="rId8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Relationship Id="rId4" Type="http://schemas.openxmlformats.org/officeDocument/2006/relationships/image" Target="../media/image55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Relationship Id="rId7" Type="http://schemas.openxmlformats.org/officeDocument/2006/relationships/image" Target="../media/image58.png"/><Relationship Id="rId8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Relationship Id="rId4" Type="http://schemas.openxmlformats.org/officeDocument/2006/relationships/image" Target="../media/image55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Relationship Id="rId7" Type="http://schemas.openxmlformats.org/officeDocument/2006/relationships/image" Target="../media/image58.png"/><Relationship Id="rId8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hyperlink" Target="https://quickdraw.withgoogle.com/data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quickdraw.withgoogle.com/" TargetMode="External"/><Relationship Id="rId4" Type="http://schemas.openxmlformats.org/officeDocument/2006/relationships/image" Target="../media/image52.jpg"/><Relationship Id="rId9" Type="http://schemas.openxmlformats.org/officeDocument/2006/relationships/hyperlink" Target="https://quickdraw.withgoogle.com/data" TargetMode="External"/><Relationship Id="rId5" Type="http://schemas.openxmlformats.org/officeDocument/2006/relationships/hyperlink" Target="https://quickdraw.withgoogle.com/" TargetMode="External"/><Relationship Id="rId6" Type="http://schemas.openxmlformats.org/officeDocument/2006/relationships/image" Target="../media/image61.jpg"/><Relationship Id="rId7" Type="http://schemas.openxmlformats.org/officeDocument/2006/relationships/hyperlink" Target="https://quickdraw.withgoogle.com/" TargetMode="External"/><Relationship Id="rId8" Type="http://schemas.openxmlformats.org/officeDocument/2006/relationships/hyperlink" Target="https://quickdraw.withgoogle.com/data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6.png"/><Relationship Id="rId5" Type="http://schemas.openxmlformats.org/officeDocument/2006/relationships/image" Target="../media/image22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Relationship Id="rId8" Type="http://schemas.openxmlformats.org/officeDocument/2006/relationships/image" Target="../media/image2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Relationship Id="rId4" Type="http://schemas.openxmlformats.org/officeDocument/2006/relationships/hyperlink" Target="https://dictionary.cambridge.org/us/dictionary/english/supporting" TargetMode="External"/><Relationship Id="rId5" Type="http://schemas.openxmlformats.org/officeDocument/2006/relationships/hyperlink" Target="https://dictionary.cambridge.org/us/dictionary/english/oppose" TargetMode="External"/><Relationship Id="rId6" Type="http://schemas.openxmlformats.org/officeDocument/2006/relationships/hyperlink" Target="https://dictionary.cambridge.org/us/dictionary/english/person" TargetMode="External"/><Relationship Id="rId7" Type="http://schemas.openxmlformats.org/officeDocument/2006/relationships/hyperlink" Target="https://dictionary.cambridge.org/us/dictionary/english/particular" TargetMode="External"/><Relationship Id="rId8" Type="http://schemas.openxmlformats.org/officeDocument/2006/relationships/hyperlink" Target="https://dictionary.cambridge.org/us/dictionary/english/unfair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4.png"/><Relationship Id="rId4" Type="http://schemas.openxmlformats.org/officeDocument/2006/relationships/hyperlink" Target="https://lithub.com/we-have-always-loved-ranking-things-particularly-american-presidents/" TargetMode="External"/><Relationship Id="rId5" Type="http://schemas.openxmlformats.org/officeDocument/2006/relationships/image" Target="../media/image6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16.png"/><Relationship Id="rId8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/>
        </p:nvSpPr>
        <p:spPr>
          <a:xfrm>
            <a:off x="2458475" y="3959075"/>
            <a:ext cx="422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232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Powered by</a:t>
            </a:r>
            <a:endParaRPr b="1" i="0" sz="1100" u="none" cap="none" strike="noStrike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86" name="Google Shape;8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8475" y="4352370"/>
            <a:ext cx="2003925" cy="31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3879" y="4352373"/>
            <a:ext cx="1661647" cy="3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/>
          <p:nvPr/>
        </p:nvSpPr>
        <p:spPr>
          <a:xfrm>
            <a:off x="1113600" y="558750"/>
            <a:ext cx="691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Adapté du curriculum développé par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89" name="Google Shape;8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2900" y="2607875"/>
            <a:ext cx="838200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82502" y="1187974"/>
            <a:ext cx="2178975" cy="10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1729200" y="3001663"/>
            <a:ext cx="568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sous licence </a:t>
            </a:r>
            <a:r>
              <a:rPr b="0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8"/>
              </a:rPr>
              <a:t>Creative Commons Attribution-NonCommercial 4.0 International License</a:t>
            </a:r>
            <a:r>
              <a:rPr b="0" i="0" lang="en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7586725" y="4555238"/>
            <a:ext cx="124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endParaRPr b="0" i="0" sz="1400" u="none" cap="none" strike="noStrike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3071975" y="3519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Original slides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9425" y="1035050"/>
            <a:ext cx="4312875" cy="243665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5584138" y="3327400"/>
            <a:ext cx="23496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Chien robot</a:t>
            </a:r>
            <a:endParaRPr b="0" i="0" sz="1400" u="none" cap="none" strike="noStrike">
              <a:solidFill>
                <a:srgbClr val="37B5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5035825" y="3820525"/>
            <a:ext cx="342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4"/>
              </a:rPr>
              <a:t>Vidéo du chien robot en action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créatif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5067299" y="3708400"/>
            <a:ext cx="3405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Porte automatique</a:t>
            </a:r>
            <a:endParaRPr b="0" i="0" sz="1400" u="none" cap="none" strike="noStrike">
              <a:solidFill>
                <a:srgbClr val="37B5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7550" y="1355700"/>
            <a:ext cx="3242800" cy="24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créative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5067299" y="3708400"/>
            <a:ext cx="3405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Voiture</a:t>
            </a:r>
            <a:endParaRPr b="0" i="0" sz="1400" u="none" cap="none" strike="noStrike">
              <a:solidFill>
                <a:srgbClr val="37B5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0000" y="1446770"/>
            <a:ext cx="3999899" cy="224995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créative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5067299" y="3708400"/>
            <a:ext cx="3405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Filtre de visage</a:t>
            </a:r>
            <a:endParaRPr b="0" i="0" sz="1400" u="none" cap="none" strike="noStrike">
              <a:solidFill>
                <a:srgbClr val="37B5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2614" y="1388750"/>
            <a:ext cx="3154675" cy="23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créatif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4673600" y="3708400"/>
            <a:ext cx="37989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Robot avec télécommande</a:t>
            </a:r>
            <a:endParaRPr b="0" i="0" sz="1400" u="none" cap="none" strike="noStrike">
              <a:solidFill>
                <a:srgbClr val="37B5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7897" y="1365250"/>
            <a:ext cx="2048899" cy="24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créatif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98" name="Google Shape;198;p33"/>
          <p:cNvSpPr txBox="1"/>
          <p:nvPr/>
        </p:nvSpPr>
        <p:spPr>
          <a:xfrm>
            <a:off x="4673600" y="3708400"/>
            <a:ext cx="37989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Assistant virtuel</a:t>
            </a:r>
            <a:endParaRPr b="0" i="0" sz="1400" u="none" cap="none" strike="noStrike">
              <a:solidFill>
                <a:srgbClr val="37B5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2563" y="1601775"/>
            <a:ext cx="3940976" cy="21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créatif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06" name="Google Shape;206;p34"/>
          <p:cNvSpPr txBox="1"/>
          <p:nvPr/>
        </p:nvSpPr>
        <p:spPr>
          <a:xfrm>
            <a:off x="4673600" y="3860800"/>
            <a:ext cx="37989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Voiture à conduite autonome</a:t>
            </a:r>
            <a:endParaRPr b="0" i="0" sz="1400" u="none" cap="none" strike="noStrike">
              <a:solidFill>
                <a:srgbClr val="37B5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7325" y="1210525"/>
            <a:ext cx="2711450" cy="27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Est-elle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créative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/>
          <p:nvPr/>
        </p:nvSpPr>
        <p:spPr>
          <a:xfrm>
            <a:off x="169150" y="4556250"/>
            <a:ext cx="404100" cy="4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5"/>
          <p:cNvSpPr txBox="1"/>
          <p:nvPr>
            <p:ph type="ctrTitle"/>
          </p:nvPr>
        </p:nvSpPr>
        <p:spPr>
          <a:xfrm>
            <a:off x="904950" y="1595950"/>
            <a:ext cx="7334100" cy="809700"/>
          </a:xfrm>
          <a:prstGeom prst="rect">
            <a:avLst/>
          </a:prstGeom>
          <a:solidFill>
            <a:srgbClr val="4873B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7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Qu'est-ce qu'un algorithme ? </a:t>
            </a:r>
            <a:endParaRPr b="1" sz="37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ctrTitle"/>
          </p:nvPr>
        </p:nvSpPr>
        <p:spPr>
          <a:xfrm>
            <a:off x="311708" y="25717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Algorithme </a:t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un ensemble d'étapes ou de règles à suivre pour résoudre un problème ou atteindre un objectif spécifique</a:t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0" name="Google Shape;220;p36"/>
          <p:cNvSpPr txBox="1"/>
          <p:nvPr>
            <p:ph idx="12" type="sldNum"/>
          </p:nvPr>
        </p:nvSpPr>
        <p:spPr>
          <a:xfrm>
            <a:off x="6672372" y="4578638"/>
            <a:ext cx="235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Algorithme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26" name="Google Shape;226;p37"/>
          <p:cNvPicPr preferRelativeResize="0"/>
          <p:nvPr/>
        </p:nvPicPr>
        <p:blipFill rotWithShape="1">
          <a:blip r:embed="rId3">
            <a:alphaModFix/>
          </a:blip>
          <a:srcRect b="0" l="-690" r="689" t="0"/>
          <a:stretch/>
        </p:blipFill>
        <p:spPr>
          <a:xfrm>
            <a:off x="449500" y="1731600"/>
            <a:ext cx="8244977" cy="21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7"/>
          <p:cNvSpPr txBox="1"/>
          <p:nvPr/>
        </p:nvSpPr>
        <p:spPr>
          <a:xfrm>
            <a:off x="1117800" y="2566800"/>
            <a:ext cx="89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Entrée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28" name="Google Shape;228;p37"/>
          <p:cNvSpPr txBox="1"/>
          <p:nvPr/>
        </p:nvSpPr>
        <p:spPr>
          <a:xfrm>
            <a:off x="3992862" y="2320650"/>
            <a:ext cx="132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Etapes pour changer l’entrée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29" name="Google Shape;229;p37"/>
          <p:cNvSpPr txBox="1"/>
          <p:nvPr/>
        </p:nvSpPr>
        <p:spPr>
          <a:xfrm>
            <a:off x="7053162" y="2566800"/>
            <a:ext cx="1320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Sortie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>
            <a:off x="169150" y="4556250"/>
            <a:ext cx="404100" cy="4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0"/>
          <p:cNvSpPr txBox="1"/>
          <p:nvPr>
            <p:ph type="ctrTitle"/>
          </p:nvPr>
        </p:nvSpPr>
        <p:spPr>
          <a:xfrm>
            <a:off x="1182925" y="1668025"/>
            <a:ext cx="7181100" cy="1537800"/>
          </a:xfrm>
          <a:prstGeom prst="rect">
            <a:avLst/>
          </a:prstGeom>
          <a:solidFill>
            <a:srgbClr val="4873B9"/>
          </a:solidFill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15555"/>
              <a:buNone/>
            </a:pPr>
            <a:r>
              <a:rPr b="1" lang="en" sz="45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C’est quoi l’intelligence artificielle ?</a:t>
            </a:r>
            <a:endParaRPr b="1" sz="45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Algorithme du gâteau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35" name="Google Shape;23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13" y="1521000"/>
            <a:ext cx="8244977" cy="21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8"/>
          <p:cNvPicPr preferRelativeResize="0"/>
          <p:nvPr/>
        </p:nvPicPr>
        <p:blipFill rotWithShape="1">
          <a:blip r:embed="rId4">
            <a:alphaModFix/>
          </a:blip>
          <a:srcRect b="0" l="7800" r="17911" t="0"/>
          <a:stretch/>
        </p:blipFill>
        <p:spPr>
          <a:xfrm>
            <a:off x="820023" y="1959699"/>
            <a:ext cx="1364076" cy="12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5">
            <a:alphaModFix/>
          </a:blip>
          <a:srcRect b="7812" l="0" r="0" t="13199"/>
          <a:stretch/>
        </p:blipFill>
        <p:spPr>
          <a:xfrm>
            <a:off x="7032671" y="1869688"/>
            <a:ext cx="1269728" cy="140412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8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Reconnaissance d’objets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44" name="Google Shape;244;p39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600" y="615550"/>
            <a:ext cx="1351000" cy="13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9782" y="716000"/>
            <a:ext cx="1165542" cy="11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5500" y="805488"/>
            <a:ext cx="1165550" cy="100866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/>
          <p:nvPr/>
        </p:nvSpPr>
        <p:spPr>
          <a:xfrm>
            <a:off x="232825" y="957900"/>
            <a:ext cx="466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 problème de la classification</a:t>
            </a:r>
            <a:endParaRPr sz="1600"/>
          </a:p>
        </p:txBody>
      </p:sp>
      <p:sp>
        <p:nvSpPr>
          <p:cNvPr id="249" name="Google Shape;249;p39"/>
          <p:cNvSpPr txBox="1"/>
          <p:nvPr/>
        </p:nvSpPr>
        <p:spPr>
          <a:xfrm>
            <a:off x="192325" y="1389000"/>
            <a:ext cx="4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Trouvons les règles pour classer les fruits</a:t>
            </a:r>
            <a:endParaRPr i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Reconnaissance d’objets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55" name="Google Shape;255;p40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56" name="Google Shape;25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600" y="615550"/>
            <a:ext cx="1351000" cy="13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9782" y="716000"/>
            <a:ext cx="1165542" cy="11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5500" y="805488"/>
            <a:ext cx="1165550" cy="100866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0"/>
          <p:cNvSpPr txBox="1"/>
          <p:nvPr/>
        </p:nvSpPr>
        <p:spPr>
          <a:xfrm>
            <a:off x="232825" y="957900"/>
            <a:ext cx="466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 problème de la classification</a:t>
            </a:r>
            <a:endParaRPr sz="1600"/>
          </a:p>
        </p:txBody>
      </p:sp>
      <p:sp>
        <p:nvSpPr>
          <p:cNvPr id="260" name="Google Shape;260;p40"/>
          <p:cNvSpPr txBox="1"/>
          <p:nvPr/>
        </p:nvSpPr>
        <p:spPr>
          <a:xfrm>
            <a:off x="192325" y="1389000"/>
            <a:ext cx="4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Trouvons les règles pour classer les fruits</a:t>
            </a:r>
            <a:endParaRPr i="1"/>
          </a:p>
        </p:txBody>
      </p:sp>
      <p:sp>
        <p:nvSpPr>
          <p:cNvPr id="261" name="Google Shape;261;p40"/>
          <p:cNvSpPr txBox="1"/>
          <p:nvPr/>
        </p:nvSpPr>
        <p:spPr>
          <a:xfrm>
            <a:off x="5065175" y="2056050"/>
            <a:ext cx="12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Est-ce rond?</a:t>
            </a:r>
            <a:endParaRPr i="1"/>
          </a:p>
        </p:txBody>
      </p:sp>
      <p:pic>
        <p:nvPicPr>
          <p:cNvPr id="262" name="Google Shape;2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053" y="3087450"/>
            <a:ext cx="729674" cy="7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/>
          <p:nvPr/>
        </p:nvSpPr>
        <p:spPr>
          <a:xfrm rot="8100000">
            <a:off x="4429147" y="2685257"/>
            <a:ext cx="787858" cy="109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0"/>
          <p:cNvSpPr txBox="1"/>
          <p:nvPr/>
        </p:nvSpPr>
        <p:spPr>
          <a:xfrm>
            <a:off x="4133675" y="24622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Oui</a:t>
            </a:r>
            <a:endParaRPr i="1" sz="1200"/>
          </a:p>
        </p:txBody>
      </p:sp>
      <p:sp>
        <p:nvSpPr>
          <p:cNvPr id="265" name="Google Shape;265;p40"/>
          <p:cNvSpPr/>
          <p:nvPr/>
        </p:nvSpPr>
        <p:spPr>
          <a:xfrm rot="2888941">
            <a:off x="6126428" y="2737435"/>
            <a:ext cx="787775" cy="1098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0"/>
          <p:cNvSpPr txBox="1"/>
          <p:nvPr/>
        </p:nvSpPr>
        <p:spPr>
          <a:xfrm>
            <a:off x="6823925" y="24622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Non</a:t>
            </a:r>
            <a:endParaRPr i="1" sz="1200"/>
          </a:p>
        </p:txBody>
      </p:sp>
      <p:sp>
        <p:nvSpPr>
          <p:cNvPr id="267" name="Google Shape;267;p40"/>
          <p:cNvSpPr txBox="1"/>
          <p:nvPr/>
        </p:nvSpPr>
        <p:spPr>
          <a:xfrm>
            <a:off x="6216725" y="3259100"/>
            <a:ext cx="144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Est-ce jaune?</a:t>
            </a:r>
            <a:endParaRPr i="1"/>
          </a:p>
        </p:txBody>
      </p:sp>
      <p:sp>
        <p:nvSpPr>
          <p:cNvPr id="268" name="Google Shape;268;p40"/>
          <p:cNvSpPr txBox="1"/>
          <p:nvPr/>
        </p:nvSpPr>
        <p:spPr>
          <a:xfrm>
            <a:off x="5194775" y="37545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Oui</a:t>
            </a:r>
            <a:endParaRPr i="1" sz="1200"/>
          </a:p>
        </p:txBody>
      </p:sp>
      <p:sp>
        <p:nvSpPr>
          <p:cNvPr id="269" name="Google Shape;269;p40"/>
          <p:cNvSpPr/>
          <p:nvPr/>
        </p:nvSpPr>
        <p:spPr>
          <a:xfrm rot="8100000">
            <a:off x="5539447" y="3921757"/>
            <a:ext cx="787858" cy="109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0"/>
          <p:cNvSpPr/>
          <p:nvPr/>
        </p:nvSpPr>
        <p:spPr>
          <a:xfrm rot="2888941">
            <a:off x="7397678" y="3921785"/>
            <a:ext cx="787775" cy="1098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0"/>
          <p:cNvSpPr txBox="1"/>
          <p:nvPr/>
        </p:nvSpPr>
        <p:spPr>
          <a:xfrm>
            <a:off x="8095175" y="37545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Non</a:t>
            </a:r>
            <a:endParaRPr i="1" sz="1200"/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475" y="4294100"/>
            <a:ext cx="836500" cy="8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7325" y="4350397"/>
            <a:ext cx="836501" cy="723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Reconnaissance d’objets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600" y="615550"/>
            <a:ext cx="1351000" cy="13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9782" y="716000"/>
            <a:ext cx="1165542" cy="11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5500" y="805488"/>
            <a:ext cx="1165550" cy="100866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1"/>
          <p:cNvSpPr txBox="1"/>
          <p:nvPr/>
        </p:nvSpPr>
        <p:spPr>
          <a:xfrm>
            <a:off x="232825" y="957900"/>
            <a:ext cx="466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 problème de la classification</a:t>
            </a:r>
            <a:endParaRPr sz="1600"/>
          </a:p>
        </p:txBody>
      </p:sp>
      <p:sp>
        <p:nvSpPr>
          <p:cNvPr id="284" name="Google Shape;284;p41"/>
          <p:cNvSpPr txBox="1"/>
          <p:nvPr/>
        </p:nvSpPr>
        <p:spPr>
          <a:xfrm>
            <a:off x="192325" y="1389000"/>
            <a:ext cx="4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Trouvons les règles pour classer les fruits</a:t>
            </a:r>
            <a:endParaRPr i="1"/>
          </a:p>
        </p:txBody>
      </p:sp>
      <p:sp>
        <p:nvSpPr>
          <p:cNvPr id="285" name="Google Shape;285;p41"/>
          <p:cNvSpPr txBox="1"/>
          <p:nvPr/>
        </p:nvSpPr>
        <p:spPr>
          <a:xfrm>
            <a:off x="5065175" y="2056050"/>
            <a:ext cx="12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Est-ce rond?</a:t>
            </a:r>
            <a:endParaRPr i="1"/>
          </a:p>
        </p:txBody>
      </p:sp>
      <p:pic>
        <p:nvPicPr>
          <p:cNvPr id="286" name="Google Shape;28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053" y="3087450"/>
            <a:ext cx="729674" cy="7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1"/>
          <p:cNvSpPr/>
          <p:nvPr/>
        </p:nvSpPr>
        <p:spPr>
          <a:xfrm rot="8100000">
            <a:off x="4429147" y="2685257"/>
            <a:ext cx="787858" cy="109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1"/>
          <p:cNvSpPr txBox="1"/>
          <p:nvPr/>
        </p:nvSpPr>
        <p:spPr>
          <a:xfrm>
            <a:off x="4133675" y="24622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Oui</a:t>
            </a:r>
            <a:endParaRPr i="1" sz="1200"/>
          </a:p>
        </p:txBody>
      </p:sp>
      <p:sp>
        <p:nvSpPr>
          <p:cNvPr id="289" name="Google Shape;289;p41"/>
          <p:cNvSpPr/>
          <p:nvPr/>
        </p:nvSpPr>
        <p:spPr>
          <a:xfrm rot="2888941">
            <a:off x="6126428" y="2737435"/>
            <a:ext cx="787775" cy="1098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1"/>
          <p:cNvSpPr txBox="1"/>
          <p:nvPr/>
        </p:nvSpPr>
        <p:spPr>
          <a:xfrm>
            <a:off x="6823925" y="24622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Non</a:t>
            </a:r>
            <a:endParaRPr i="1" sz="1200"/>
          </a:p>
        </p:txBody>
      </p:sp>
      <p:sp>
        <p:nvSpPr>
          <p:cNvPr id="291" name="Google Shape;291;p41"/>
          <p:cNvSpPr txBox="1"/>
          <p:nvPr/>
        </p:nvSpPr>
        <p:spPr>
          <a:xfrm>
            <a:off x="6216725" y="3259100"/>
            <a:ext cx="144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Est-ce jaune?</a:t>
            </a:r>
            <a:endParaRPr i="1"/>
          </a:p>
        </p:txBody>
      </p:sp>
      <p:sp>
        <p:nvSpPr>
          <p:cNvPr id="292" name="Google Shape;292;p41"/>
          <p:cNvSpPr txBox="1"/>
          <p:nvPr/>
        </p:nvSpPr>
        <p:spPr>
          <a:xfrm>
            <a:off x="5194775" y="37545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Oui</a:t>
            </a:r>
            <a:endParaRPr i="1" sz="1200"/>
          </a:p>
        </p:txBody>
      </p:sp>
      <p:sp>
        <p:nvSpPr>
          <p:cNvPr id="293" name="Google Shape;293;p41"/>
          <p:cNvSpPr/>
          <p:nvPr/>
        </p:nvSpPr>
        <p:spPr>
          <a:xfrm rot="8100000">
            <a:off x="5539447" y="3921757"/>
            <a:ext cx="787858" cy="109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1"/>
          <p:cNvSpPr/>
          <p:nvPr/>
        </p:nvSpPr>
        <p:spPr>
          <a:xfrm rot="2888941">
            <a:off x="7397678" y="3921785"/>
            <a:ext cx="787775" cy="1098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1"/>
          <p:cNvSpPr txBox="1"/>
          <p:nvPr/>
        </p:nvSpPr>
        <p:spPr>
          <a:xfrm>
            <a:off x="8095175" y="3754500"/>
            <a:ext cx="5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Non</a:t>
            </a:r>
            <a:endParaRPr i="1" sz="1200"/>
          </a:p>
        </p:txBody>
      </p:sp>
      <p:pic>
        <p:nvPicPr>
          <p:cNvPr id="296" name="Google Shape;2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475" y="4294100"/>
            <a:ext cx="836500" cy="8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7325" y="4350397"/>
            <a:ext cx="836501" cy="72389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1"/>
          <p:cNvSpPr txBox="1"/>
          <p:nvPr/>
        </p:nvSpPr>
        <p:spPr>
          <a:xfrm>
            <a:off x="147625" y="4188400"/>
            <a:ext cx="442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Nous avons créé un algorithme (arbre de décision)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C’est une forme d’intelligence artificielle</a:t>
            </a:r>
            <a:endParaRPr b="1" i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Reconnaissance d’objets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04" name="Google Shape;304;p42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232825" y="957900"/>
            <a:ext cx="466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 problème de la classification</a:t>
            </a:r>
            <a:endParaRPr sz="1600"/>
          </a:p>
        </p:txBody>
      </p:sp>
      <p:sp>
        <p:nvSpPr>
          <p:cNvPr id="306" name="Google Shape;306;p42"/>
          <p:cNvSpPr txBox="1"/>
          <p:nvPr/>
        </p:nvSpPr>
        <p:spPr>
          <a:xfrm>
            <a:off x="192325" y="1389000"/>
            <a:ext cx="4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Trouvons les règles pour classer les empreintes digitales</a:t>
            </a:r>
            <a:endParaRPr i="1"/>
          </a:p>
        </p:txBody>
      </p:sp>
      <p:pic>
        <p:nvPicPr>
          <p:cNvPr id="307" name="Google Shape;3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945" y="793650"/>
            <a:ext cx="3075255" cy="12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Reconnaissance d’objets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13" name="Google Shape;313;p43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4" name="Google Shape;314;p43"/>
          <p:cNvSpPr txBox="1"/>
          <p:nvPr/>
        </p:nvSpPr>
        <p:spPr>
          <a:xfrm>
            <a:off x="232825" y="957900"/>
            <a:ext cx="466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 problème de la classification</a:t>
            </a:r>
            <a:endParaRPr sz="1600"/>
          </a:p>
        </p:txBody>
      </p:sp>
      <p:sp>
        <p:nvSpPr>
          <p:cNvPr id="315" name="Google Shape;315;p43"/>
          <p:cNvSpPr txBox="1"/>
          <p:nvPr/>
        </p:nvSpPr>
        <p:spPr>
          <a:xfrm>
            <a:off x="192325" y="1389000"/>
            <a:ext cx="4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Trouvons les règles pour classer les empreintes digitales</a:t>
            </a:r>
            <a:endParaRPr i="1"/>
          </a:p>
        </p:txBody>
      </p:sp>
      <p:pic>
        <p:nvPicPr>
          <p:cNvPr id="316" name="Google Shape;3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945" y="793650"/>
            <a:ext cx="3075255" cy="12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3"/>
          <p:cNvSpPr txBox="1"/>
          <p:nvPr/>
        </p:nvSpPr>
        <p:spPr>
          <a:xfrm>
            <a:off x="291600" y="2259900"/>
            <a:ext cx="4665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Règles très difficiles à trouver pour un humain!</a:t>
            </a:r>
            <a:endParaRPr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Reconnaissance d’objets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23" name="Google Shape;323;p44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24" name="Google Shape;324;p44"/>
          <p:cNvSpPr txBox="1"/>
          <p:nvPr/>
        </p:nvSpPr>
        <p:spPr>
          <a:xfrm>
            <a:off x="232825" y="957900"/>
            <a:ext cx="466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 problème de la classification</a:t>
            </a:r>
            <a:endParaRPr sz="1600"/>
          </a:p>
        </p:txBody>
      </p:sp>
      <p:sp>
        <p:nvSpPr>
          <p:cNvPr id="325" name="Google Shape;325;p44"/>
          <p:cNvSpPr txBox="1"/>
          <p:nvPr/>
        </p:nvSpPr>
        <p:spPr>
          <a:xfrm>
            <a:off x="192325" y="1389000"/>
            <a:ext cx="4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Trouvons les règles pour classer les empreintes digitales</a:t>
            </a:r>
            <a:endParaRPr i="1"/>
          </a:p>
        </p:txBody>
      </p:sp>
      <p:pic>
        <p:nvPicPr>
          <p:cNvPr id="326" name="Google Shape;32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945" y="793650"/>
            <a:ext cx="3075255" cy="12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4"/>
          <p:cNvSpPr txBox="1"/>
          <p:nvPr/>
        </p:nvSpPr>
        <p:spPr>
          <a:xfrm>
            <a:off x="282050" y="2016900"/>
            <a:ext cx="517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écrit un programme pour trouver les règles (l’algorithme)</a:t>
            </a:r>
            <a:endParaRPr/>
          </a:p>
        </p:txBody>
      </p:sp>
      <p:sp>
        <p:nvSpPr>
          <p:cNvPr id="328" name="Google Shape;328;p44"/>
          <p:cNvSpPr txBox="1"/>
          <p:nvPr/>
        </p:nvSpPr>
        <p:spPr>
          <a:xfrm>
            <a:off x="388800" y="2527200"/>
            <a:ext cx="110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Exemples</a:t>
            </a:r>
            <a:endParaRPr i="1"/>
          </a:p>
        </p:txBody>
      </p:sp>
      <p:sp>
        <p:nvSpPr>
          <p:cNvPr id="329" name="Google Shape;329;p44"/>
          <p:cNvSpPr txBox="1"/>
          <p:nvPr/>
        </p:nvSpPr>
        <p:spPr>
          <a:xfrm>
            <a:off x="3618375" y="2527200"/>
            <a:ext cx="12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Programme</a:t>
            </a:r>
            <a:endParaRPr i="1"/>
          </a:p>
        </p:txBody>
      </p:sp>
      <p:sp>
        <p:nvSpPr>
          <p:cNvPr id="330" name="Google Shape;330;p44"/>
          <p:cNvSpPr txBox="1"/>
          <p:nvPr/>
        </p:nvSpPr>
        <p:spPr>
          <a:xfrm>
            <a:off x="7033350" y="2527200"/>
            <a:ext cx="12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Algorithme</a:t>
            </a:r>
            <a:endParaRPr i="1"/>
          </a:p>
        </p:txBody>
      </p:sp>
      <p:pic>
        <p:nvPicPr>
          <p:cNvPr id="331" name="Google Shape;33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13" y="2927400"/>
            <a:ext cx="889075" cy="21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2050" y="2927400"/>
            <a:ext cx="619175" cy="6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0373" y="3517500"/>
            <a:ext cx="1822550" cy="15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4"/>
          <p:cNvSpPr/>
          <p:nvPr/>
        </p:nvSpPr>
        <p:spPr>
          <a:xfrm rot="8098254">
            <a:off x="6972682" y="3388759"/>
            <a:ext cx="417688" cy="109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4"/>
          <p:cNvSpPr/>
          <p:nvPr/>
        </p:nvSpPr>
        <p:spPr>
          <a:xfrm rot="2888131">
            <a:off x="7819831" y="3388786"/>
            <a:ext cx="395582" cy="1098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4"/>
          <p:cNvSpPr txBox="1"/>
          <p:nvPr/>
        </p:nvSpPr>
        <p:spPr>
          <a:xfrm>
            <a:off x="7236300" y="2927400"/>
            <a:ext cx="8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Règle 1</a:t>
            </a:r>
            <a:endParaRPr i="1" sz="1200"/>
          </a:p>
        </p:txBody>
      </p:sp>
      <p:pic>
        <p:nvPicPr>
          <p:cNvPr id="337" name="Google Shape;33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2700" y="3630300"/>
            <a:ext cx="430648" cy="6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4"/>
          <p:cNvSpPr txBox="1"/>
          <p:nvPr/>
        </p:nvSpPr>
        <p:spPr>
          <a:xfrm>
            <a:off x="6664025" y="3189050"/>
            <a:ext cx="8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Oui</a:t>
            </a:r>
            <a:endParaRPr i="1" sz="1200"/>
          </a:p>
        </p:txBody>
      </p:sp>
      <p:sp>
        <p:nvSpPr>
          <p:cNvPr id="339" name="Google Shape;339;p44"/>
          <p:cNvSpPr txBox="1"/>
          <p:nvPr/>
        </p:nvSpPr>
        <p:spPr>
          <a:xfrm>
            <a:off x="8125500" y="3189050"/>
            <a:ext cx="8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Non</a:t>
            </a:r>
            <a:endParaRPr i="1" sz="1200"/>
          </a:p>
        </p:txBody>
      </p:sp>
      <p:sp>
        <p:nvSpPr>
          <p:cNvPr id="340" name="Google Shape;340;p44"/>
          <p:cNvSpPr txBox="1"/>
          <p:nvPr/>
        </p:nvSpPr>
        <p:spPr>
          <a:xfrm>
            <a:off x="7844825" y="3671100"/>
            <a:ext cx="8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Règle 2</a:t>
            </a:r>
            <a:endParaRPr i="1" sz="1200"/>
          </a:p>
        </p:txBody>
      </p:sp>
      <p:sp>
        <p:nvSpPr>
          <p:cNvPr id="341" name="Google Shape;341;p44"/>
          <p:cNvSpPr/>
          <p:nvPr/>
        </p:nvSpPr>
        <p:spPr>
          <a:xfrm rot="2888131">
            <a:off x="8399268" y="4127636"/>
            <a:ext cx="395582" cy="1098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4"/>
          <p:cNvSpPr txBox="1"/>
          <p:nvPr/>
        </p:nvSpPr>
        <p:spPr>
          <a:xfrm>
            <a:off x="7284188" y="3997900"/>
            <a:ext cx="8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Oui</a:t>
            </a:r>
            <a:endParaRPr i="1" sz="1200"/>
          </a:p>
        </p:txBody>
      </p:sp>
      <p:sp>
        <p:nvSpPr>
          <p:cNvPr id="343" name="Google Shape;343;p44"/>
          <p:cNvSpPr txBox="1"/>
          <p:nvPr/>
        </p:nvSpPr>
        <p:spPr>
          <a:xfrm>
            <a:off x="8745663" y="3997900"/>
            <a:ext cx="8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Non</a:t>
            </a:r>
            <a:endParaRPr i="1" sz="1200"/>
          </a:p>
        </p:txBody>
      </p:sp>
      <p:sp>
        <p:nvSpPr>
          <p:cNvPr id="344" name="Google Shape;344;p44"/>
          <p:cNvSpPr/>
          <p:nvPr/>
        </p:nvSpPr>
        <p:spPr>
          <a:xfrm rot="8098254">
            <a:off x="7580820" y="4127609"/>
            <a:ext cx="417688" cy="109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84050" y="4366600"/>
            <a:ext cx="430650" cy="54567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 txBox="1"/>
          <p:nvPr/>
        </p:nvSpPr>
        <p:spPr>
          <a:xfrm>
            <a:off x="7236300" y="4414800"/>
            <a:ext cx="88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Règle 3</a:t>
            </a:r>
            <a:endParaRPr i="1" sz="1200"/>
          </a:p>
        </p:txBody>
      </p:sp>
      <p:sp>
        <p:nvSpPr>
          <p:cNvPr id="347" name="Google Shape;347;p44"/>
          <p:cNvSpPr txBox="1"/>
          <p:nvPr/>
        </p:nvSpPr>
        <p:spPr>
          <a:xfrm>
            <a:off x="7370075" y="4691350"/>
            <a:ext cx="183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348" name="Google Shape;348;p44"/>
          <p:cNvSpPr/>
          <p:nvPr/>
        </p:nvSpPr>
        <p:spPr>
          <a:xfrm rot="8098254">
            <a:off x="6899770" y="4823009"/>
            <a:ext cx="417688" cy="10988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4"/>
          <p:cNvSpPr/>
          <p:nvPr/>
        </p:nvSpPr>
        <p:spPr>
          <a:xfrm rot="2888131">
            <a:off x="7819843" y="4820486"/>
            <a:ext cx="395582" cy="10982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4"/>
          <p:cNvSpPr/>
          <p:nvPr/>
        </p:nvSpPr>
        <p:spPr>
          <a:xfrm>
            <a:off x="2008800" y="3630300"/>
            <a:ext cx="769500" cy="54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4"/>
          <p:cNvSpPr/>
          <p:nvPr/>
        </p:nvSpPr>
        <p:spPr>
          <a:xfrm>
            <a:off x="5498400" y="3630300"/>
            <a:ext cx="769500" cy="54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5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Problèmes simple et complexe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57" name="Google Shape;357;p45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8" name="Google Shape;358;p45"/>
          <p:cNvSpPr txBox="1"/>
          <p:nvPr/>
        </p:nvSpPr>
        <p:spPr>
          <a:xfrm>
            <a:off x="1391125" y="793650"/>
            <a:ext cx="1865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Problème simple</a:t>
            </a:r>
            <a:endParaRPr i="1" sz="1600"/>
          </a:p>
        </p:txBody>
      </p:sp>
      <p:pic>
        <p:nvPicPr>
          <p:cNvPr id="359" name="Google Shape;3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198" y="1158150"/>
            <a:ext cx="2075049" cy="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5"/>
          <p:cNvSpPr txBox="1"/>
          <p:nvPr/>
        </p:nvSpPr>
        <p:spPr>
          <a:xfrm>
            <a:off x="5828425" y="793650"/>
            <a:ext cx="202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Problème complexe</a:t>
            </a:r>
            <a:endParaRPr i="1" sz="1600"/>
          </a:p>
        </p:txBody>
      </p:sp>
      <p:pic>
        <p:nvPicPr>
          <p:cNvPr id="361" name="Google Shape;36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013" y="1158150"/>
            <a:ext cx="2253324" cy="77332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5"/>
          <p:cNvSpPr txBox="1"/>
          <p:nvPr/>
        </p:nvSpPr>
        <p:spPr>
          <a:xfrm>
            <a:off x="651025" y="2179050"/>
            <a:ext cx="334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On construit l’algorithme à la main</a:t>
            </a:r>
            <a:endParaRPr i="1" sz="1600"/>
          </a:p>
        </p:txBody>
      </p:sp>
      <p:sp>
        <p:nvSpPr>
          <p:cNvPr id="363" name="Google Shape;363;p45"/>
          <p:cNvSpPr txBox="1"/>
          <p:nvPr/>
        </p:nvSpPr>
        <p:spPr>
          <a:xfrm>
            <a:off x="5007450" y="2056050"/>
            <a:ext cx="2872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On construit l’algorithme avec un programme</a:t>
            </a:r>
            <a:endParaRPr i="1" sz="1600"/>
          </a:p>
        </p:txBody>
      </p:sp>
      <p:pic>
        <p:nvPicPr>
          <p:cNvPr id="364" name="Google Shape;36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9400" y="2009963"/>
            <a:ext cx="835954" cy="8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425" y="3173625"/>
            <a:ext cx="2661875" cy="186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1348" y="3239398"/>
            <a:ext cx="2177875" cy="173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10800000">
            <a:off x="4394300" y="914651"/>
            <a:ext cx="27250" cy="412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Problèmes</a:t>
            </a: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 simple et complexe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3" name="Google Shape;373;p46"/>
          <p:cNvSpPr txBox="1"/>
          <p:nvPr/>
        </p:nvSpPr>
        <p:spPr>
          <a:xfrm>
            <a:off x="3805038" y="2056050"/>
            <a:ext cx="153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ubik"/>
              <a:buAutoNum type="arabicPeriod"/>
            </a:pPr>
            <a:r>
              <a:rPr b="0" i="0" lang="en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Préchauffez le </a:t>
            </a: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four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secs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b="0" i="0" lang="en" sz="9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Mélanger les ingrédients humides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ubik"/>
              <a:buAutoNum type="arabicPeriod"/>
            </a:pPr>
            <a:r>
              <a:rPr lang="en" sz="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Etc…</a:t>
            </a:r>
            <a:endParaRPr b="0" i="0" sz="9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4" name="Google Shape;374;p46"/>
          <p:cNvSpPr txBox="1"/>
          <p:nvPr/>
        </p:nvSpPr>
        <p:spPr>
          <a:xfrm>
            <a:off x="1391125" y="793650"/>
            <a:ext cx="1865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Problème simple</a:t>
            </a:r>
            <a:endParaRPr i="1" sz="1600"/>
          </a:p>
        </p:txBody>
      </p:sp>
      <p:pic>
        <p:nvPicPr>
          <p:cNvPr id="375" name="Google Shape;3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198" y="1158150"/>
            <a:ext cx="2075049" cy="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 txBox="1"/>
          <p:nvPr/>
        </p:nvSpPr>
        <p:spPr>
          <a:xfrm>
            <a:off x="5828425" y="793650"/>
            <a:ext cx="202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Problème complexe</a:t>
            </a:r>
            <a:endParaRPr i="1" sz="1600"/>
          </a:p>
        </p:txBody>
      </p:sp>
      <p:pic>
        <p:nvPicPr>
          <p:cNvPr id="377" name="Google Shape;3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013" y="1158150"/>
            <a:ext cx="2253324" cy="77332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6"/>
          <p:cNvSpPr txBox="1"/>
          <p:nvPr/>
        </p:nvSpPr>
        <p:spPr>
          <a:xfrm>
            <a:off x="651025" y="2179050"/>
            <a:ext cx="334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On construit l’algorithme à la main</a:t>
            </a:r>
            <a:endParaRPr i="1" sz="1600"/>
          </a:p>
        </p:txBody>
      </p:sp>
      <p:sp>
        <p:nvSpPr>
          <p:cNvPr id="379" name="Google Shape;379;p46"/>
          <p:cNvSpPr txBox="1"/>
          <p:nvPr/>
        </p:nvSpPr>
        <p:spPr>
          <a:xfrm>
            <a:off x="5007450" y="2056050"/>
            <a:ext cx="2872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On construit l’algorithme avec un programme</a:t>
            </a:r>
            <a:endParaRPr i="1" sz="1600"/>
          </a:p>
        </p:txBody>
      </p:sp>
      <p:pic>
        <p:nvPicPr>
          <p:cNvPr id="380" name="Google Shape;38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9400" y="2009963"/>
            <a:ext cx="835954" cy="8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425" y="3173625"/>
            <a:ext cx="2661875" cy="186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1348" y="3239398"/>
            <a:ext cx="2177875" cy="173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10800000">
            <a:off x="4394300" y="914651"/>
            <a:ext cx="27250" cy="41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6"/>
          <p:cNvSpPr txBox="1"/>
          <p:nvPr/>
        </p:nvSpPr>
        <p:spPr>
          <a:xfrm>
            <a:off x="1391113" y="2775988"/>
            <a:ext cx="1533900" cy="400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Système expert</a:t>
            </a:r>
            <a:endParaRPr/>
          </a:p>
        </p:txBody>
      </p:sp>
      <p:sp>
        <p:nvSpPr>
          <p:cNvPr id="385" name="Google Shape;385;p46"/>
          <p:cNvSpPr txBox="1"/>
          <p:nvPr/>
        </p:nvSpPr>
        <p:spPr>
          <a:xfrm>
            <a:off x="5274150" y="2786175"/>
            <a:ext cx="2445000" cy="400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Apprentissage automatique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/>
          <p:nvPr/>
        </p:nvSpPr>
        <p:spPr>
          <a:xfrm>
            <a:off x="169150" y="4556250"/>
            <a:ext cx="404100" cy="4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7"/>
          <p:cNvSpPr txBox="1"/>
          <p:nvPr>
            <p:ph type="ctrTitle"/>
          </p:nvPr>
        </p:nvSpPr>
        <p:spPr>
          <a:xfrm>
            <a:off x="762000" y="1722775"/>
            <a:ext cx="7578600" cy="849000"/>
          </a:xfrm>
          <a:prstGeom prst="rect">
            <a:avLst/>
          </a:prstGeom>
          <a:solidFill>
            <a:srgbClr val="4873B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4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Apprentissage automatique</a:t>
            </a:r>
            <a:endParaRPr b="1" sz="34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8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quoi</a:t>
            </a:r>
            <a:r>
              <a:rPr b="1" lang="en" sz="428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b="1" sz="428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8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"Intelligence Artificielle" </a:t>
            </a:r>
            <a:endParaRPr b="1" sz="428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28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vous fait penser ?</a:t>
            </a:r>
            <a:endParaRPr b="1" sz="428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8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Parties de l'apprentissage automatique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97" name="Google Shape;397;p48"/>
          <p:cNvPicPr preferRelativeResize="0"/>
          <p:nvPr/>
        </p:nvPicPr>
        <p:blipFill rotWithShape="1">
          <a:blip r:embed="rId3">
            <a:alphaModFix/>
          </a:blip>
          <a:srcRect b="0" l="-690" r="689" t="0"/>
          <a:stretch/>
        </p:blipFill>
        <p:spPr>
          <a:xfrm>
            <a:off x="449500" y="1731600"/>
            <a:ext cx="8244977" cy="21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8"/>
          <p:cNvSpPr txBox="1"/>
          <p:nvPr/>
        </p:nvSpPr>
        <p:spPr>
          <a:xfrm>
            <a:off x="1045475" y="2395050"/>
            <a:ext cx="103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Jeu de données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99" name="Google Shape;399;p48"/>
          <p:cNvSpPr txBox="1"/>
          <p:nvPr/>
        </p:nvSpPr>
        <p:spPr>
          <a:xfrm>
            <a:off x="3814675" y="2395050"/>
            <a:ext cx="167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Algorithme d’apprentissage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00" name="Google Shape;400;p48"/>
          <p:cNvSpPr txBox="1"/>
          <p:nvPr/>
        </p:nvSpPr>
        <p:spPr>
          <a:xfrm>
            <a:off x="7123150" y="2518050"/>
            <a:ext cx="118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Prédiction!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9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Parties de l'apprentissage automatique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06" name="Google Shape;406;p49"/>
          <p:cNvPicPr preferRelativeResize="0"/>
          <p:nvPr/>
        </p:nvPicPr>
        <p:blipFill rotWithShape="1">
          <a:blip r:embed="rId3">
            <a:alphaModFix/>
          </a:blip>
          <a:srcRect b="0" l="-690" r="689" t="0"/>
          <a:stretch/>
        </p:blipFill>
        <p:spPr>
          <a:xfrm>
            <a:off x="449500" y="1731600"/>
            <a:ext cx="8244977" cy="21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9"/>
          <p:cNvSpPr txBox="1"/>
          <p:nvPr/>
        </p:nvSpPr>
        <p:spPr>
          <a:xfrm>
            <a:off x="1045475" y="2395050"/>
            <a:ext cx="103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Jeu de données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08" name="Google Shape;408;p49"/>
          <p:cNvSpPr txBox="1"/>
          <p:nvPr/>
        </p:nvSpPr>
        <p:spPr>
          <a:xfrm>
            <a:off x="3814675" y="2395050"/>
            <a:ext cx="167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Algorithme d’apprentissage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09" name="Google Shape;409;p49"/>
          <p:cNvSpPr txBox="1"/>
          <p:nvPr/>
        </p:nvSpPr>
        <p:spPr>
          <a:xfrm>
            <a:off x="7123150" y="2518050"/>
            <a:ext cx="118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Prédiction!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10" name="Google Shape;410;p49"/>
          <p:cNvSpPr/>
          <p:nvPr/>
        </p:nvSpPr>
        <p:spPr>
          <a:xfrm>
            <a:off x="3091525" y="1157050"/>
            <a:ext cx="5740200" cy="332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0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Jeu</a:t>
            </a: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 de données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16" name="Google Shape;416;p50"/>
          <p:cNvSpPr txBox="1"/>
          <p:nvPr/>
        </p:nvSpPr>
        <p:spPr>
          <a:xfrm>
            <a:off x="665700" y="1016750"/>
            <a:ext cx="3663000" cy="28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Un </a:t>
            </a:r>
            <a:r>
              <a:rPr b="1" lang="en" sz="1800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jeu</a:t>
            </a:r>
            <a:r>
              <a:rPr b="1" i="0" lang="en" sz="1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 de données 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 une collection de données 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organisées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Images 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Mesures (temps, vues, 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mètres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etc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…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)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Texte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Enregistrements vidéo !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17" name="Google Shape;41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7450" y="1595825"/>
            <a:ext cx="3398250" cy="254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0"/>
          <p:cNvSpPr txBox="1"/>
          <p:nvPr>
            <p:ph idx="12" type="sldNum"/>
          </p:nvPr>
        </p:nvSpPr>
        <p:spPr>
          <a:xfrm>
            <a:off x="6672372" y="4578638"/>
            <a:ext cx="2358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1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Quick</a:t>
            </a: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, Draw !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24" name="Google Shape;424;p5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889" y="1134175"/>
            <a:ext cx="3352799" cy="2514599"/>
          </a:xfrm>
          <a:prstGeom prst="rect">
            <a:avLst/>
          </a:prstGeom>
          <a:noFill/>
          <a:ln cap="flat" cmpd="sng" w="28575">
            <a:solidFill>
              <a:srgbClr val="4873B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5" name="Google Shape;425;p5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1997" y="1134175"/>
            <a:ext cx="3343487" cy="2514600"/>
          </a:xfrm>
          <a:prstGeom prst="rect">
            <a:avLst/>
          </a:prstGeom>
          <a:noFill/>
          <a:ln cap="flat" cmpd="sng" w="28575">
            <a:solidFill>
              <a:srgbClr val="4873B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6" name="Google Shape;426;p51"/>
          <p:cNvSpPr txBox="1"/>
          <p:nvPr/>
        </p:nvSpPr>
        <p:spPr>
          <a:xfrm>
            <a:off x="740900" y="3754250"/>
            <a:ext cx="300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" sz="1450" u="sng" cap="none" strike="noStrike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7"/>
              </a:rPr>
              <a:t>Quick, Draw ! par Google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7" name="Google Shape;427;p51"/>
          <p:cNvSpPr txBox="1"/>
          <p:nvPr/>
        </p:nvSpPr>
        <p:spPr>
          <a:xfrm>
            <a:off x="4572000" y="3754250"/>
            <a:ext cx="300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" sz="1450" u="sng" cap="none" strike="noStrike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8"/>
              </a:rPr>
              <a:t>Quick, </a:t>
            </a:r>
            <a:r>
              <a:rPr lang="en" sz="1450" u="sng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9"/>
              </a:rPr>
              <a:t>Draw</a:t>
            </a:r>
            <a:r>
              <a:rPr b="0" i="0" lang="en" sz="1450" u="sng" cap="none" strike="noStrike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10"/>
              </a:rPr>
              <a:t> ! Les données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2"/>
          <p:cNvSpPr/>
          <p:nvPr/>
        </p:nvSpPr>
        <p:spPr>
          <a:xfrm>
            <a:off x="169150" y="4556250"/>
            <a:ext cx="404100" cy="4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52"/>
          <p:cNvSpPr txBox="1"/>
          <p:nvPr>
            <p:ph type="ctrTitle"/>
          </p:nvPr>
        </p:nvSpPr>
        <p:spPr>
          <a:xfrm>
            <a:off x="904950" y="2029650"/>
            <a:ext cx="7334100" cy="916800"/>
          </a:xfrm>
          <a:prstGeom prst="rect">
            <a:avLst/>
          </a:prstGeom>
          <a:solidFill>
            <a:srgbClr val="4873B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7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Reconnaissance d’images</a:t>
            </a:r>
            <a:endParaRPr b="1" sz="37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3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Teachable machine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39" name="Google Shape;439;p53"/>
          <p:cNvSpPr txBox="1"/>
          <p:nvPr/>
        </p:nvSpPr>
        <p:spPr>
          <a:xfrm>
            <a:off x="1045475" y="2395050"/>
            <a:ext cx="103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Jeu de données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0" name="Google Shape;440;p53"/>
          <p:cNvSpPr txBox="1"/>
          <p:nvPr/>
        </p:nvSpPr>
        <p:spPr>
          <a:xfrm>
            <a:off x="3814675" y="2395050"/>
            <a:ext cx="167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Algorithme d’apprentissage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41" name="Google Shape;441;p53"/>
          <p:cNvSpPr txBox="1"/>
          <p:nvPr/>
        </p:nvSpPr>
        <p:spPr>
          <a:xfrm>
            <a:off x="7123150" y="2518050"/>
            <a:ext cx="118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Prédiction!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442" name="Google Shape;4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675" y="1182600"/>
            <a:ext cx="7323575" cy="2980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4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Parties de l'apprentissage automatique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48" name="Google Shape;448;p54"/>
          <p:cNvPicPr preferRelativeResize="0"/>
          <p:nvPr/>
        </p:nvPicPr>
        <p:blipFill rotWithShape="1">
          <a:blip r:embed="rId3">
            <a:alphaModFix/>
          </a:blip>
          <a:srcRect b="0" l="-690" r="689" t="0"/>
          <a:stretch/>
        </p:blipFill>
        <p:spPr>
          <a:xfrm>
            <a:off x="449500" y="1731600"/>
            <a:ext cx="8244977" cy="21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4"/>
          <p:cNvSpPr txBox="1"/>
          <p:nvPr/>
        </p:nvSpPr>
        <p:spPr>
          <a:xfrm>
            <a:off x="1045475" y="2395050"/>
            <a:ext cx="1033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Jeu de données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50" name="Google Shape;450;p54"/>
          <p:cNvSpPr txBox="1"/>
          <p:nvPr/>
        </p:nvSpPr>
        <p:spPr>
          <a:xfrm>
            <a:off x="3814675" y="2395050"/>
            <a:ext cx="167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Algorithme d’apprentissage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51" name="Google Shape;451;p54"/>
          <p:cNvSpPr txBox="1"/>
          <p:nvPr/>
        </p:nvSpPr>
        <p:spPr>
          <a:xfrm>
            <a:off x="7123150" y="2518050"/>
            <a:ext cx="118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Prédiction!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888" y="1480397"/>
            <a:ext cx="7422225" cy="36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5"/>
          <p:cNvSpPr txBox="1"/>
          <p:nvPr/>
        </p:nvSpPr>
        <p:spPr>
          <a:xfrm>
            <a:off x="860900" y="1393800"/>
            <a:ext cx="38166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2600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Ensemble de données</a:t>
            </a:r>
            <a:endParaRPr b="1" i="0" sz="2600" u="none" cap="none" strike="noStrike">
              <a:solidFill>
                <a:srgbClr val="37B558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8" name="Google Shape;458;p55"/>
          <p:cNvSpPr txBox="1"/>
          <p:nvPr/>
        </p:nvSpPr>
        <p:spPr>
          <a:xfrm>
            <a:off x="6203050" y="2005389"/>
            <a:ext cx="19737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Prédiction</a:t>
            </a:r>
            <a:endParaRPr b="1" i="0" sz="2600" u="none" cap="none" strike="noStrike">
              <a:solidFill>
                <a:srgbClr val="37B558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9" name="Google Shape;459;p55"/>
          <p:cNvSpPr txBox="1"/>
          <p:nvPr/>
        </p:nvSpPr>
        <p:spPr>
          <a:xfrm>
            <a:off x="3216600" y="3536889"/>
            <a:ext cx="44682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Algorithme</a:t>
            </a:r>
            <a:endParaRPr b="1" i="0" sz="2600" u="none" cap="none" strike="noStrike">
              <a:solidFill>
                <a:srgbClr val="37B558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60" name="Google Shape;460;p55"/>
          <p:cNvSpPr txBox="1"/>
          <p:nvPr>
            <p:ph type="title"/>
          </p:nvPr>
        </p:nvSpPr>
        <p:spPr>
          <a:xfrm>
            <a:off x="251525" y="16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Apprentissage automatique pour la reconnaissance d'images 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6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Reconnaissance de visage: Laura ou Mo?</a:t>
            </a: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66" name="Google Shape;46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000" y="1093550"/>
            <a:ext cx="6419850" cy="33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7"/>
          <p:cNvSpPr/>
          <p:nvPr/>
        </p:nvSpPr>
        <p:spPr>
          <a:xfrm>
            <a:off x="169150" y="4556250"/>
            <a:ext cx="404100" cy="4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7"/>
          <p:cNvSpPr txBox="1"/>
          <p:nvPr>
            <p:ph type="ctrTitle"/>
          </p:nvPr>
        </p:nvSpPr>
        <p:spPr>
          <a:xfrm>
            <a:off x="904950" y="1795350"/>
            <a:ext cx="7334100" cy="776400"/>
          </a:xfrm>
          <a:prstGeom prst="rect">
            <a:avLst/>
          </a:prstGeom>
          <a:solidFill>
            <a:srgbClr val="4873B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1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 Les biais de l’humain et des IAs</a:t>
            </a:r>
            <a:endParaRPr b="1" sz="31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850" y="472775"/>
            <a:ext cx="3072024" cy="17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250" y="2370475"/>
            <a:ext cx="1762775" cy="16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21825" y="2422425"/>
            <a:ext cx="250580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7">
            <a:alphaModFix/>
          </a:blip>
          <a:srcRect b="9340" l="23490" r="24722" t="6886"/>
          <a:stretch/>
        </p:blipFill>
        <p:spPr>
          <a:xfrm>
            <a:off x="6844861" y="2370475"/>
            <a:ext cx="154919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48674" y="2660475"/>
            <a:ext cx="1323375" cy="20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75875" y="401300"/>
            <a:ext cx="1868975" cy="1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 rotWithShape="1">
          <a:blip r:embed="rId10">
            <a:alphaModFix/>
          </a:blip>
          <a:srcRect b="0" l="0" r="9477" t="527"/>
          <a:stretch/>
        </p:blipFill>
        <p:spPr>
          <a:xfrm>
            <a:off x="7048425" y="401300"/>
            <a:ext cx="1700700" cy="1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8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Qu’est-ce que tu vois</a:t>
            </a: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? 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78" name="Google Shape;47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5076" y="1142275"/>
            <a:ext cx="4944450" cy="36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9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3 ou 4</a:t>
            </a: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? 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84" name="Google Shape;484;p59"/>
          <p:cNvPicPr preferRelativeResize="0"/>
          <p:nvPr/>
        </p:nvPicPr>
        <p:blipFill rotWithShape="1">
          <a:blip r:embed="rId3">
            <a:alphaModFix/>
          </a:blip>
          <a:srcRect b="2964" l="4393" r="2331" t="3525"/>
          <a:stretch/>
        </p:blipFill>
        <p:spPr>
          <a:xfrm>
            <a:off x="1409500" y="772963"/>
            <a:ext cx="6077998" cy="41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0"/>
          <p:cNvSpPr txBox="1"/>
          <p:nvPr>
            <p:ph type="ctrTitle"/>
          </p:nvPr>
        </p:nvSpPr>
        <p:spPr>
          <a:xfrm>
            <a:off x="867600" y="1562550"/>
            <a:ext cx="7408800" cy="20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Perspective</a:t>
            </a:r>
            <a:endParaRPr b="1"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Une façon particulière de voir les choses ; un point de vue.</a:t>
            </a:r>
            <a:endParaRPr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1"/>
          <p:cNvSpPr txBox="1"/>
          <p:nvPr>
            <p:ph type="ctrTitle"/>
          </p:nvPr>
        </p:nvSpPr>
        <p:spPr>
          <a:xfrm>
            <a:off x="867600" y="1587575"/>
            <a:ext cx="7408800" cy="16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5200"/>
              <a:buNone/>
            </a:pPr>
            <a:r>
              <a:rPr b="1"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Biais </a:t>
            </a:r>
            <a:endParaRPr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L'action de </a:t>
            </a:r>
            <a:r>
              <a:rPr lang="en" sz="2400">
                <a:solidFill>
                  <a:schemeClr val="hlink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/>
              </a:rPr>
              <a:t>soutenir </a:t>
            </a:r>
            <a:r>
              <a:rPr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ou de </a:t>
            </a:r>
            <a:r>
              <a:rPr lang="en" sz="2400">
                <a:solidFill>
                  <a:schemeClr val="hlink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5"/>
              </a:rPr>
              <a:t>s'opposer à </a:t>
            </a:r>
            <a:r>
              <a:rPr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une </a:t>
            </a:r>
            <a:r>
              <a:rPr lang="en" sz="2400">
                <a:solidFill>
                  <a:schemeClr val="hlink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6"/>
              </a:rPr>
              <a:t>personne </a:t>
            </a:r>
            <a:r>
              <a:rPr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ou une chose </a:t>
            </a:r>
            <a:r>
              <a:rPr lang="en" sz="2400">
                <a:solidFill>
                  <a:schemeClr val="hlink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7"/>
              </a:rPr>
              <a:t>particulière </a:t>
            </a:r>
            <a:r>
              <a:rPr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 manière </a:t>
            </a:r>
            <a:r>
              <a:rPr lang="en" sz="2400">
                <a:solidFill>
                  <a:schemeClr val="hlink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8"/>
              </a:rPr>
              <a:t>injuste.</a:t>
            </a:r>
            <a:endParaRPr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2"/>
          <p:cNvSpPr txBox="1"/>
          <p:nvPr>
            <p:ph idx="12" type="sldNum"/>
          </p:nvPr>
        </p:nvSpPr>
        <p:spPr>
          <a:xfrm>
            <a:off x="1010227" y="-732326"/>
            <a:ext cx="56700" cy="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0" name="Google Shape;50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629050"/>
            <a:ext cx="5143500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376675"/>
            <a:ext cx="762000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3"/>
          <p:cNvSpPr txBox="1"/>
          <p:nvPr/>
        </p:nvSpPr>
        <p:spPr>
          <a:xfrm>
            <a:off x="5307975" y="3990750"/>
            <a:ext cx="307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999999"/>
                </a:solidFill>
                <a:latin typeface="Rubik"/>
                <a:ea typeface="Rubik"/>
                <a:cs typeface="Rubik"/>
                <a:sym typeface="Rubik"/>
              </a:rPr>
              <a:t>Source : </a:t>
            </a:r>
            <a:r>
              <a:rPr b="0" i="0" lang="en" sz="1000" u="sng" cap="none" strike="noStrike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4"/>
              </a:rPr>
              <a:t>Hub littéraire</a:t>
            </a:r>
            <a:endParaRPr b="0" i="0" sz="1000" u="none" cap="none" strike="noStrike">
              <a:solidFill>
                <a:srgbClr val="99999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07" name="Google Shape;507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4005700"/>
            <a:ext cx="979899" cy="73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4"/>
          <p:cNvSpPr txBox="1"/>
          <p:nvPr>
            <p:ph type="ctrTitle"/>
          </p:nvPr>
        </p:nvSpPr>
        <p:spPr>
          <a:xfrm>
            <a:off x="867600" y="1172025"/>
            <a:ext cx="7408800" cy="26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Biais algorithmique</a:t>
            </a:r>
            <a:endParaRPr b="1"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des erreurs dans les algorithmes, souvent causées par des ensembles de données biaisés, qui créent des résultats injustes tels que le fait de privilégier un groupe d'utilisateurs par rapport à d'autres, ou de discriminer des groupes particuliers.</a:t>
            </a:r>
            <a:endParaRPr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8725" y="702175"/>
            <a:ext cx="1973375" cy="416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9150" y="3787825"/>
            <a:ext cx="2475450" cy="123772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3575" y="157950"/>
            <a:ext cx="3661146" cy="20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9050" y="2457775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 rotWithShape="1">
          <a:blip r:embed="rId8">
            <a:alphaModFix/>
          </a:blip>
          <a:srcRect b="0" l="0" r="49847" t="12816"/>
          <a:stretch/>
        </p:blipFill>
        <p:spPr>
          <a:xfrm>
            <a:off x="4649050" y="83125"/>
            <a:ext cx="1803700" cy="341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ctrTitle"/>
          </p:nvPr>
        </p:nvSpPr>
        <p:spPr>
          <a:xfrm>
            <a:off x="311700" y="1643350"/>
            <a:ext cx="8520600" cy="275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Intelligence artificielle (IA)</a:t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L’IA est la science qui permet de faire faire à des machine des choses qui demanderaient de l’intelligence si elles étaient faites par l’homme</a:t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0" name="Google Shape;130;p24"/>
          <p:cNvSpPr txBox="1"/>
          <p:nvPr/>
        </p:nvSpPr>
        <p:spPr>
          <a:xfrm>
            <a:off x="811000" y="3862950"/>
            <a:ext cx="614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Marvin </a:t>
            </a:r>
            <a:r>
              <a:rPr i="1" lang="en"/>
              <a:t>Minsky, 1968</a:t>
            </a:r>
            <a:endParaRPr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/>
          <p:nvPr/>
        </p:nvSpPr>
        <p:spPr>
          <a:xfrm>
            <a:off x="169150" y="4556250"/>
            <a:ext cx="404100" cy="4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5"/>
          <p:cNvSpPr txBox="1"/>
          <p:nvPr>
            <p:ph type="ctrTitle"/>
          </p:nvPr>
        </p:nvSpPr>
        <p:spPr>
          <a:xfrm>
            <a:off x="2340000" y="2135850"/>
            <a:ext cx="4464000" cy="871800"/>
          </a:xfrm>
          <a:prstGeom prst="rect">
            <a:avLst/>
          </a:prstGeom>
          <a:solidFill>
            <a:srgbClr val="4873B9"/>
          </a:solidFill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5200"/>
              <a:buNone/>
            </a:pPr>
            <a:r>
              <a:rPr b="1" lang="en" sz="45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IA ou pas ?</a:t>
            </a:r>
            <a:endParaRPr b="1" sz="45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Questions clés pour déterminer "IA ou pas" ?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665700" y="1016750"/>
            <a:ext cx="7812600" cy="28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Le système: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-t-il </a:t>
            </a:r>
            <a:r>
              <a:rPr b="0" i="1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son environnement ?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b="0" i="1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créatif</a:t>
            </a:r>
            <a:r>
              <a:rPr b="0" i="0" lang="en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147625" y="143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20">
                <a:solidFill>
                  <a:srgbClr val="37B558"/>
                </a:solidFill>
                <a:latin typeface="Bitter"/>
                <a:ea typeface="Bitter"/>
                <a:cs typeface="Bitter"/>
                <a:sym typeface="Bitter"/>
              </a:rPr>
              <a:t>Votre tour ! Rappelez-vous les questions clés</a:t>
            </a:r>
            <a:endParaRPr b="1" sz="3020">
              <a:solidFill>
                <a:srgbClr val="37B55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48" name="Google Shape;148;p27"/>
          <p:cNvSpPr txBox="1"/>
          <p:nvPr/>
        </p:nvSpPr>
        <p:spPr>
          <a:xfrm>
            <a:off x="644350" y="1251525"/>
            <a:ext cx="3663000" cy="27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Semble-t-il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son environnement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apprendre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au fil du temps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Peut-il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s’adapter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à de nouvelles situations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Est-il </a:t>
            </a:r>
            <a:r>
              <a:rPr i="1"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créatif</a:t>
            </a: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?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5584138" y="3708400"/>
            <a:ext cx="23496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C35190"/>
                </a:solidFill>
                <a:latin typeface="Rubik"/>
                <a:ea typeface="Rubik"/>
                <a:cs typeface="Rubik"/>
                <a:sym typeface="Rubik"/>
              </a:rPr>
              <a:t>Grille-pain</a:t>
            </a:r>
            <a:endParaRPr b="0" i="0" sz="1400" u="none" cap="none" strike="noStrike">
              <a:solidFill>
                <a:srgbClr val="C3519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6875" y="1304950"/>
            <a:ext cx="2684117" cy="247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5584138" y="3708400"/>
            <a:ext cx="23496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37B558"/>
                </a:solidFill>
                <a:latin typeface="Rubik"/>
                <a:ea typeface="Rubik"/>
                <a:cs typeface="Rubik"/>
                <a:sym typeface="Rubik"/>
              </a:rPr>
              <a:t>Grille-pain</a:t>
            </a:r>
            <a:endParaRPr b="0" i="0" sz="1400" u="none" cap="none" strike="noStrike">
              <a:solidFill>
                <a:srgbClr val="37B558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